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38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6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C11054-22CA-8EBD-E131-6E9EF13C0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9180C0-D08E-5D8E-C393-5CDC6A6E6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196DD0-0789-3827-501B-80D2AAA9C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EC8E4B-58B8-C4D5-D5A1-B0AA7F7D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83983C-A928-B335-E1A2-5D7FB6DD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604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74DE7D-C2FF-0478-75AC-675751768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937A46-A031-521E-DE1C-E5398E01B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0DEAA-5319-17D2-2D70-D3D34DD72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7C6F14-20A0-4A12-5D08-702269737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3720E1-3EB6-78E1-3EDE-287AA269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320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854F9AC-4687-73CB-5B1F-78EF7E4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2F0A69-F030-3207-1066-99CC6CEE5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5FBA23-67A1-861D-68B9-BD90022FD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AB72A-9EE8-4F43-A9C6-89D843216D34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766736-9D9D-FCD2-123D-C9B8C923B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80F7E9-7F18-7622-0536-7C273DF74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B0160-B07A-44F9-A360-F9289F6E24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135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0197"/>
          </a:xfrm>
        </p:spPr>
        <p:txBody>
          <a:bodyPr>
            <a:normAutofit/>
          </a:bodyPr>
          <a:lstStyle/>
          <a:p>
            <a:r>
              <a:rPr lang="en-IN" sz="48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8480"/>
            <a:ext cx="9144000" cy="3657600"/>
          </a:xfrm>
        </p:spPr>
        <p:txBody>
          <a:bodyPr>
            <a:normAutofit/>
          </a:bodyPr>
          <a:lstStyle/>
          <a:p>
            <a:r>
              <a:rPr lang="en-IN" sz="3200" dirty="0"/>
              <a:t>Department – </a:t>
            </a:r>
            <a:r>
              <a:rPr lang="en-IN" sz="3200" b="1" dirty="0"/>
              <a:t>Sanskrit</a:t>
            </a:r>
          </a:p>
          <a:p>
            <a:r>
              <a:rPr lang="en-IN" sz="3200" dirty="0"/>
              <a:t>Session : </a:t>
            </a:r>
            <a:r>
              <a:rPr lang="en-IN" sz="3200" dirty="0" smtClean="0"/>
              <a:t>2020-21</a:t>
            </a:r>
            <a:endParaRPr lang="en-IN" sz="3200" dirty="0"/>
          </a:p>
          <a:p>
            <a:r>
              <a:rPr lang="en-IN" sz="3200" dirty="0"/>
              <a:t>Semester: IV</a:t>
            </a:r>
          </a:p>
          <a:p>
            <a:r>
              <a:rPr lang="en-IN" sz="3200" dirty="0"/>
              <a:t>Subject:  Introduction to Indian Philosophy</a:t>
            </a:r>
          </a:p>
          <a:p>
            <a:r>
              <a:rPr lang="en-IN" sz="3200" dirty="0"/>
              <a:t>Teacher’s Name: </a:t>
            </a:r>
            <a:r>
              <a:rPr lang="en-IN" sz="3200" dirty="0" err="1"/>
              <a:t>Haradhan</a:t>
            </a:r>
            <a:r>
              <a:rPr lang="en-IN" sz="3200" dirty="0"/>
              <a:t> </a:t>
            </a:r>
            <a:r>
              <a:rPr lang="en-IN" sz="3200" dirty="0" err="1" smtClean="0"/>
              <a:t>Gorai</a:t>
            </a:r>
            <a:endParaRPr lang="en-IN" sz="32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xmlns="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624" y="877896"/>
            <a:ext cx="1141604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दर्शनम्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1530220"/>
            <a:ext cx="11097830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दृश्यते ज्ञायते विवक्षितार्थसिद्धिः अनेन इति विग्रहे </a:t>
            </a:r>
            <a:r>
              <a:rPr lang="sa-IN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दृशिर् प्रेक्षणे</a:t>
            </a: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इति धातोः परं भावे ल्युट्प्रत्यये दर्शनशब्दः निष्पद्यते ।</a:t>
            </a:r>
          </a:p>
          <a:p>
            <a:pPr marL="541338" indent="-363538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स च दर्शनशब्दः यद्यपि बहुत्र चाक्षुषप्रत्यक्षज्ञानवाची तथापि एषु प्रसङ्गेषु स तत्त्वज्ञानवाची । अपिच 'दृश्यते ज्ञायते अनेन' इति करणे ल्युट्-प्रत्यययोगे निष्पन्नः दर्शनशब्दः न्यायादिविद्यावाचकः। गौण्या वृत्त्या तद्विद्याप्रतिपादकग्रन्थवाचकश्च । </a:t>
            </a:r>
          </a:p>
          <a:p>
            <a:pPr marL="541338" indent="-363538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दर्शनं भारतीयप्राच्यभेदेन द्विविधम्। भारतीयदर्शनं तावत् द्विविधम् आस्तिकं नास्तिकञ्च ।</a:t>
            </a:r>
          </a:p>
          <a:p>
            <a:pPr marL="541338" indent="-363538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आस्तिकानि दर्शनानि तानि यानि वेदं प्रमाणरूपेण गणयन्ति। तानि नास्तिकानि यानि वेदस्य प्रामाण्यं न स्वीकुर्वन्ति ।</a:t>
            </a:r>
          </a:p>
          <a:p>
            <a:pPr marL="541338" indent="-363538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नास्तिकदर्शनं प्राधान्येन त्रिविधम् चार्वाकाः बौद्धाः जैनाश्चेति । तेषु कर्मज्ञानोभयकाण्डस्यैव प्रामाण्यस्य निराकरणात् चार्वाकाः चरमनास्तिकाः । बौद्धाः जैनाश्च मुख्यतःकर्मकाण्डस्यैव प्रामाण्यं निराकुर्वन्ति । ततः ते चार्वाकवत् न चरमनास्तिकाः । </a:t>
            </a:r>
          </a:p>
          <a:p>
            <a:pPr marL="541338" indent="-363538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आस्तिकेषु षट् प्रधानानिदर्शनानि वर्तन्ते - न्यायवैशेषिकसांख्ययोगमीमांसावेदान्ताश्चेति। </a:t>
            </a:r>
          </a:p>
          <a:p>
            <a:pPr marL="541338" indent="-363538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समेषाम् एव दर्शनशास्त्राणां मूलम् उद्देश्यं मोक्षः एव। तस्मात् दर्शनशास्त्रं मोक्षशास्त्ररूपेण कथ्यते।</a:t>
            </a: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6150BC-6FBE-7077-1F60-37AFEF69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600" b="1" dirty="0">
                <a:latin typeface="Kokila" panose="020B0604020202020204" pitchFamily="34" charset="0"/>
                <a:cs typeface="Kokila" panose="020B0604020202020204" pitchFamily="34" charset="0"/>
              </a:rPr>
              <a:t>भारतीयदर्शनभेदाः</a:t>
            </a:r>
            <a:endParaRPr lang="en-IN" sz="6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8DFA06-BE13-6773-CF95-CA498AB5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3" y="1825625"/>
            <a:ext cx="11719249" cy="4920408"/>
          </a:xfrm>
        </p:spPr>
        <p:txBody>
          <a:bodyPr/>
          <a:lstStyle/>
          <a:p>
            <a:pPr marL="0" indent="0" algn="ctr">
              <a:buNone/>
            </a:pPr>
            <a:endParaRPr lang="sa-IN" sz="44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0" indent="0" algn="ctr">
              <a:buNone/>
            </a:pPr>
            <a:endParaRPr lang="sa-IN" sz="44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यं शैवा: समुपासते शिव इति ब्रह्मेति वेदान्तिनो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बौद्धा बुध्द इति प्रमाणपटव: कर्तेति नैयायिका:।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अर्हन्नित्यथ जैनशासनरता: कर्मेति मीमांसका: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सोयं वो विदधातु वांछितफलं त्रैलोक्यनाथो हरि:॥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405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नास्तिकदर्शनानि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63994E-36D4-47FF-3BAC-ED4DD04F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76873"/>
            <a:ext cx="11512109" cy="5169258"/>
          </a:xfrm>
        </p:spPr>
        <p:txBody>
          <a:bodyPr>
            <a:normAutofit lnSpcReduction="10000"/>
          </a:bodyPr>
          <a:lstStyle/>
          <a:p>
            <a:pPr marL="441325" indent="-349250">
              <a:buFont typeface="Wingdings" panose="05000000000000000000" pitchFamily="2" charset="2"/>
              <a:buChar char="q"/>
            </a:pP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चार्वाकदर्शनम् – लोकायतदर्शननाम्ना अपि परिचीयते। अस्य प्रवर्तकविषये मतानैक्यम् अस्ति। साधारणतया सुरगुरुः बृहस्पतिः अस्य दर्शनशास्त्रस्य प्रवर्तकरूपेण स्वीक्रियते। जयराशिभट्टस्य तत्त्वोपप्लवसिहः प्रामाण्यग्रन्थरूपेण अङ्गीक्रियते। भोगवादी देहात्मवादी दर्शनमिदं प्रत्यक्षेव प्रमाणत्वेन अङ्गीकुर्वन्ति।</a:t>
            </a:r>
          </a:p>
          <a:p>
            <a:pPr marL="441325" indent="-349250">
              <a:buFont typeface="Wingdings" panose="05000000000000000000" pitchFamily="2" charset="2"/>
              <a:buChar char="q"/>
            </a:pP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जैनदर्शनम् -  अर्हद्दर्शनत्वेनापि परिचीयते। अस्य दर्शनस्य भित्तिः चतुर्विंशतीनां धर्मगुरूणानां तीर्थङ्कराणाम् उपदेशः बोधिलाभश्च। वेदविरोधिन एते तीर्थङ्करोपदेशान् प्रामाण्यत्वेन अङ्गीकुर्वन्ति। तीर्थङ्करेषु आद्यः ऋषभदेवः. अन्तिमश्च वर्धमानः महावीरो वा। </a:t>
            </a:r>
          </a:p>
          <a:p>
            <a:pPr marL="441325" indent="-349250">
              <a:buFont typeface="Wingdings" panose="05000000000000000000" pitchFamily="2" charset="2"/>
              <a:buChar char="q"/>
            </a:pP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बौद्धदर्शनम् - अस्य दर्शनस्य आद्यप्रवर्तकः श्रीगौतमबुद्धः अस्ति । बौद्धदर्शनस्यपरमसिद्धान्तः ‘दुःखस्य मूलम् आशा' इत्यस्ति । बौद्धानां सम्प्रदायः माध्यमिक-योगाचार-सौत्रान्तिक-वैभाषिकभेदात् चतुर्धा विभज्यते। प्रपञ्चम् अधिकृत्य तेषां दृष्टिः एवं श्रूयते-</a:t>
            </a:r>
          </a:p>
          <a:p>
            <a:pPr marL="396875" indent="0">
              <a:buNone/>
            </a:pP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मुख्यो माध्यमिको विवर्तमखिलं शुन्यस्य मेने जगत्योगाचारमते तु सन्ति मतयस्तासां विवर्तोऽखिलः।</a:t>
            </a:r>
          </a:p>
          <a:p>
            <a:pPr marL="396875" indent="0">
              <a:buNone/>
            </a:pP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अर्थोऽस्ति क्षणिकस्त्वसावनुमितो बुद्धेति सौत्रान्तिकःप्रत्यक्षं क्षणभङ्गुरं च सकलं वैभाषिको भाषते । इति ॥</a:t>
            </a:r>
          </a:p>
        </p:txBody>
      </p:sp>
    </p:spTree>
    <p:extLst>
      <p:ext uri="{BB962C8B-B14F-4D97-AF65-F5344CB8AC3E}">
        <p14:creationId xmlns:p14="http://schemas.microsoft.com/office/powerpoint/2010/main" val="856899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b="1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आस्तिकदर्शनानि (1)</a:t>
            </a:r>
            <a:endParaRPr lang="en-IN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BEDB130-2626-6CD8-1372-56F9A470F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310640"/>
            <a:ext cx="11292840" cy="5547360"/>
          </a:xfrm>
        </p:spPr>
        <p:txBody>
          <a:bodyPr>
            <a:normAutofit/>
          </a:bodyPr>
          <a:lstStyle/>
          <a:p>
            <a:r>
              <a:rPr lang="sa-IN" sz="3200" b="1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साङ्ख्यदर्शनम् – </a:t>
            </a: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अस्य दर्शनस्य प्रतिष्ठाता कपिलमुनिः। अस्य मूलग्रन्थः साङ्ख्यसूत्रम् । सम्प्रति ईश्वरकृष्णविरचिता साङ्ख्यकारिका प्रसिद्धा। अस्याः प्रसिद्धासु टीकासु वाचस्पतिमिश्रविरचिता साङ्ख्यतत्त्वकौमुदी अन्यतमा। अस्मिन् दर्शने पञ्चविंशतिः तत्त्वानि अङ्गीक्रियन्ते। प्रकृत्या जगदुत्पत्तिः, सत्कार्यवादः, पञ्चीकरणम् चेत्यादयः अस्य दर्शनस्य प्रमुखसिद्धान्ताः। </a:t>
            </a:r>
            <a:r>
              <a:rPr lang="sa-IN" sz="3200" b="1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</a:t>
            </a:r>
          </a:p>
          <a:p>
            <a:r>
              <a:rPr lang="sa-IN" sz="3200" b="1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योगदर्शनम् – </a:t>
            </a: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अस्य दर्शनस्य प्रतिष्ठाता पतञ्जलिः। मुख्यग्रन्थः अस्य योगसूत्रम्। एतदुपरि वेदव्यासस्य टीका मुख्या अस्ति यामाश्रित्य वाचस्पतिमिश्रादीनां टीकाः सन्ति। साङ्ख्यानुरूपदर्शने अस्मिन् ईश्वरः अङ्गीक्रियते। योगसूत्रे चत्वारो पादाः सन्ति – समाधिपादः, साधनपादः, विभूतिपादः, कैवल्यपादश्चेति।</a:t>
            </a:r>
          </a:p>
          <a:p>
            <a:r>
              <a:rPr lang="sa-IN" sz="3200" b="1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न्यायदर्शनम् – </a:t>
            </a:r>
            <a:r>
              <a:rPr lang="sa-IN" sz="320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अस्य दर्शनस्य प्रतिष्ठाता महर्षिः गौतमः। मूलग्रन्थस्तावत् न्यायसूत्रम्। न्यायसूत्रमाश्रित्य वात्स्यायनमुनेः भाष्यम् प्रख्यातम्। न्यायसूत्रं पञ्चाध्यायैर्विभक्तम्, प्रत्येकम् अध्याये पादद्वयं चास्ति। प्रमाणविषये प्रमेयविषये चात्र वैशद्येन पर्यालोचनं परिदृश्यते। अस्मिन् दर्शने षोडश पदार्थाः अङ्गीक्रियन्ते। </a:t>
            </a:r>
            <a:endParaRPr lang="sa-IN" sz="3200" dirty="0">
              <a:solidFill>
                <a:srgbClr val="202122"/>
              </a:solidFill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9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42"/>
            <a:ext cx="10515600" cy="614589"/>
          </a:xfrm>
        </p:spPr>
        <p:txBody>
          <a:bodyPr>
            <a:normAutofit fontScale="90000"/>
          </a:bodyPr>
          <a:lstStyle/>
          <a:p>
            <a:pPr algn="ctr"/>
            <a:r>
              <a:rPr lang="sa-IN" b="1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आस्तिकदर्शनानि (2)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D6D6A52-7973-CC55-0BE0-91DA6F003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294"/>
            <a:ext cx="10515600" cy="5383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a-IN" sz="2800" b="1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वैशेषिकदर्शनम् -  </a:t>
            </a: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न्यायदर्शनेन सह अस्य सायुज्यम् अस्ति इति तयोः समानतन्त्रत्वम्। अस्य प्रवर्तकः महर्षिः कणादः । वैशेषिकसूत्रम् इति तदीयः ग्रन्थः। अस्मिन् दर्शने सप्त पदार्था अङ्गीक्रियन्ते इति न्यायदर्शनाद् अस्य पार्थक्यम्। वैशेषिकदर्शने द्रव्य-गुण-कर्म-सामान्य-विशेष-समवायाः षट् पदार्थाः परिगणिताः सन्ति । किन्तु कालान्तरे वैशेषिकशास्त्रप्रणेतृभिराचार्यैः अभावः अपि पदार्थत्वरूपेण परिगणनं कृत्वा, सप्तपदार्थानां विवेचनमेव वैशेषिकदर्शनस्य प्रतिपाद्यविषय इति निर्धारितम् 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2800" b="1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पूर्वमीमांसा - </a:t>
            </a: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इदं दर्शनं मूलतः अनीश्वरवादि दर्शनमस्ति । यद्यपि कतिपये विचारका मीमांसादर्शनं दर्शनरूपेण स्वीकर्तुं विवदन्ते तथापि वेदानां कर्मपरताव्याख्यां धर्मस्वरूपविचारं च दृष्ट्वाऽमुष्य दर्शनस्वरूपे आपत्तिर्नास्ति । इतरदर्शनेष्विव मीमांसादर्शनेऽपि आत्मतत्त्वस्य विचारो विहितः । अतो यथा उत्तरमीमांसायाम् अर्थात् वेदान्ते आत्मेश्वरयोः प्रतिपादनात् दार्शनिकता स्थिरीक्रियते तथा पूर्वमीमांसायामपि तादृशविवेचनात् दार्शनिकताऽवश्यमेव स्वीकार्या ।मीमांसाशास्त्रस्य सूत्रकारः महर्षिः जैमिनिः । अस्मिन् शास्त्रे धर्मानुष्ठानेनैव अभिमतफलसिद्धिर्भविष्यतीति मतम् । अत्र वैदिकयज्ञानामेव मुख्यधर्मत्वं स्वीक्रियते । धर्मानुष्ठानं तु श्रुतिस्मृतिपुराणद्यनेकधर्मग्रन्थेषु प्रसिद्धमस्ति । धर्मस्य लक्षणं किम् ? धर्मे प्रमाणं किम्  इत्यादिशङ्कानां समाधानं पूर्वमीमांसाशास्त्रादेव सिद्धं भवति । अस्मिन् द्वादशाध्यायाः प्रसिद्धाः सन्ति ।</a:t>
            </a:r>
          </a:p>
          <a:p>
            <a:pPr marL="0" indent="0">
              <a:buNone/>
            </a:pPr>
            <a:endParaRPr lang="en-IN" sz="2800" b="1" dirty="0">
              <a:solidFill>
                <a:srgbClr val="202122"/>
              </a:solidFill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678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42"/>
            <a:ext cx="10515600" cy="614589"/>
          </a:xfrm>
        </p:spPr>
        <p:txBody>
          <a:bodyPr>
            <a:normAutofit fontScale="90000"/>
          </a:bodyPr>
          <a:lstStyle/>
          <a:p>
            <a:pPr algn="ctr"/>
            <a:r>
              <a:rPr lang="sa-IN" b="1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आस्तिकदर्शनानि (3)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D6D6A52-7973-CC55-0BE0-91DA6F003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a-IN" sz="2800" b="1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उत्तरमीमांसा (वेदान्तः) - </a:t>
            </a: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वेदान्तदर्शनम् अथवा उत्तरमीमांसा मुख्यतः उपनिषदां तत्त्वज्ञानं प्रतिपादयति । जगत् प्रतिक्षणं परिवर्तनशीलम् अस्ति । तस्य आधारभूतं यथार्थतत्त्वं ब्रह्मास्ति । ब्रह्म अखण्डम् एकरसम् अद्वैतं च वर्तते । प्रत्येकस्य प्राणिनः अन्तरात्मनि तस्य निवासोऽस्ति तदेव विश्वस्य निमित्तम् उपादानं च कारणं वर्तते । इदं मुख्यं सिद्धान्तम् आधारीकृत्य महर्षिणा बादरायणेन ब्रह्मसूत्रस्य रचना कृता । ब्रह्मसूत्राणि उपनिषदां वाक्यार्थानां संगत्या सह उदात्तदार्शनिकविचारान् प्रस्तुवन्ति 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उपनिषदां प्रतिपाद्यं वेदान्तमते विविधप्रकारेण समालोचितम् । अतएव वेदान्तस्य पञ्च सम्प्रदायाः प्रादुरभूवन्-</a:t>
            </a:r>
          </a:p>
          <a:p>
            <a:pPr marL="895350" indent="271463">
              <a:buFont typeface="Wingdings" panose="05000000000000000000" pitchFamily="2" charset="2"/>
              <a:buChar char="v"/>
            </a:pP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शङ्कराचार्यस्य अद्वैतवादः</a:t>
            </a:r>
          </a:p>
          <a:p>
            <a:pPr marL="895350" indent="271463">
              <a:buFont typeface="Wingdings" panose="05000000000000000000" pitchFamily="2" charset="2"/>
              <a:buChar char="v"/>
            </a:pP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रामानुजस्य विशिष्टाद्वैतवादः</a:t>
            </a:r>
          </a:p>
          <a:p>
            <a:pPr marL="895350" indent="271463">
              <a:buFont typeface="Wingdings" panose="05000000000000000000" pitchFamily="2" charset="2"/>
              <a:buChar char="v"/>
            </a:pP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निम्बार्कस्य द्वैताद्वैतवादः</a:t>
            </a:r>
          </a:p>
          <a:p>
            <a:pPr marL="895350" indent="271463">
              <a:buFont typeface="Wingdings" panose="05000000000000000000" pitchFamily="2" charset="2"/>
              <a:buChar char="v"/>
            </a:pP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मध्वाचार्यस्य द्वैतवादः</a:t>
            </a:r>
          </a:p>
          <a:p>
            <a:pPr marL="895350" indent="271463">
              <a:buFont typeface="Wingdings" panose="05000000000000000000" pitchFamily="2" charset="2"/>
              <a:buChar char="v"/>
            </a:pP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वल्लभाचार्यस्य शुद्धाद्वैतवादः</a:t>
            </a:r>
            <a:endParaRPr lang="en-IN" sz="2800" dirty="0">
              <a:solidFill>
                <a:srgbClr val="202122"/>
              </a:solidFill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4541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558</Words>
  <Application>Microsoft Office PowerPoint</Application>
  <PresentationFormat>Custom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KHATRA ADIBASI MAHAVIDYALAYA</vt:lpstr>
      <vt:lpstr>दर्शनम्</vt:lpstr>
      <vt:lpstr>भारतीयदर्शनभेदाः</vt:lpstr>
      <vt:lpstr>नास्तिकदर्शनानि</vt:lpstr>
      <vt:lpstr>आस्तिकदर्शनानि (1)</vt:lpstr>
      <vt:lpstr>आस्तिकदर्शनानि (2)</vt:lpstr>
      <vt:lpstr>आस्तिकदर्शनानि (3)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CC2226</dc:creator>
  <cp:lastModifiedBy>USER</cp:lastModifiedBy>
  <cp:revision>5</cp:revision>
  <dcterms:created xsi:type="dcterms:W3CDTF">2023-01-15T13:56:09Z</dcterms:created>
  <dcterms:modified xsi:type="dcterms:W3CDTF">2023-01-18T15:53:56Z</dcterms:modified>
</cp:coreProperties>
</file>